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5" r:id="rId7"/>
    <p:sldId id="266" r:id="rId8"/>
    <p:sldId id="264" r:id="rId9"/>
    <p:sldId id="261" r:id="rId10"/>
    <p:sldId id="263" r:id="rId11"/>
    <p:sldId id="262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2EC1F-E40C-4B83-B9B7-38A62E7BD383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F0EA-5CBA-41C0-935B-96D6FD220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2EC1F-E40C-4B83-B9B7-38A62E7BD383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F0EA-5CBA-41C0-935B-96D6FD220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2EC1F-E40C-4B83-B9B7-38A62E7BD383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F0EA-5CBA-41C0-935B-96D6FD220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2EC1F-E40C-4B83-B9B7-38A62E7BD383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F0EA-5CBA-41C0-935B-96D6FD220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2EC1F-E40C-4B83-B9B7-38A62E7BD383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F0EA-5CBA-41C0-935B-96D6FD220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2EC1F-E40C-4B83-B9B7-38A62E7BD383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F0EA-5CBA-41C0-935B-96D6FD220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2EC1F-E40C-4B83-B9B7-38A62E7BD383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F0EA-5CBA-41C0-935B-96D6FD220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2EC1F-E40C-4B83-B9B7-38A62E7BD383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F0EA-5CBA-41C0-935B-96D6FD220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2EC1F-E40C-4B83-B9B7-38A62E7BD383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F0EA-5CBA-41C0-935B-96D6FD220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2EC1F-E40C-4B83-B9B7-38A62E7BD383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F0EA-5CBA-41C0-935B-96D6FD220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2EC1F-E40C-4B83-B9B7-38A62E7BD383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F0EA-5CBA-41C0-935B-96D6FD220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2EC1F-E40C-4B83-B9B7-38A62E7BD383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8F0EA-5CBA-41C0-935B-96D6FD220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1"/>
            <a:ext cx="7772400" cy="762000"/>
          </a:xfrm>
        </p:spPr>
        <p:txBody>
          <a:bodyPr/>
          <a:lstStyle/>
          <a:p>
            <a:r>
              <a:rPr lang="en-US" dirty="0" smtClean="0"/>
              <a:t>Crisis in Berlin (1945-1989)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990600"/>
            <a:ext cx="8763000" cy="5867400"/>
          </a:xfrm>
        </p:spPr>
        <p:txBody>
          <a:bodyPr>
            <a:normAutofit/>
          </a:bodyPr>
          <a:lstStyle/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b="1" u="sng" dirty="0" smtClean="0">
                <a:solidFill>
                  <a:schemeClr val="tx1"/>
                </a:solidFill>
              </a:rPr>
              <a:t>Today</a:t>
            </a:r>
            <a:r>
              <a:rPr lang="en-US" dirty="0" smtClean="0">
                <a:solidFill>
                  <a:schemeClr val="tx1"/>
                </a:solidFill>
              </a:rPr>
              <a:t>:  TWO stories of where/when/why/how the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          USSR challenged the USA’s containment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          policy.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1.)  The </a:t>
            </a:r>
            <a:r>
              <a:rPr lang="en-US" b="1" u="sng" dirty="0" smtClean="0">
                <a:solidFill>
                  <a:schemeClr val="tx1"/>
                </a:solidFill>
              </a:rPr>
              <a:t>Berlin Blockade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b="1" u="sng" dirty="0" smtClean="0">
                <a:solidFill>
                  <a:schemeClr val="tx1"/>
                </a:solidFill>
              </a:rPr>
              <a:t>Airlift</a:t>
            </a:r>
            <a:r>
              <a:rPr lang="en-US" dirty="0" smtClean="0">
                <a:solidFill>
                  <a:schemeClr val="tx1"/>
                </a:solidFill>
              </a:rPr>
              <a:t> (1948-1949)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2.)  The </a:t>
            </a:r>
            <a:r>
              <a:rPr lang="en-US" b="1" u="sng" dirty="0" smtClean="0">
                <a:solidFill>
                  <a:schemeClr val="tx1"/>
                </a:solidFill>
              </a:rPr>
              <a:t>Berlin Wall </a:t>
            </a:r>
            <a:r>
              <a:rPr lang="en-US" dirty="0" smtClean="0">
                <a:solidFill>
                  <a:schemeClr val="tx1"/>
                </a:solidFill>
              </a:rPr>
              <a:t>(1961-1989)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findingdulcinea.com/docroot/dulcinea/fd_images/news/on-this-day/May-June-08/On-this-Day--Soviet-Union-Ends-Berlin-Blockade/news/0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90600"/>
            <a:ext cx="7721597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3.bp.blogspot.com/_LoPTdkHrjjk/S0bZ0tao3HI/AAAAAAAAGL8/7Oby5lFWRTk/s1600/berlin-blockade-cold-war-soviet-union-june-1948-may-1949-history-war-images-amazing-pictures-photos-berlin-airlift-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94108" cy="6858000"/>
          </a:xfrm>
          <a:prstGeom prst="rect">
            <a:avLst/>
          </a:prstGeom>
          <a:noFill/>
        </p:spPr>
      </p:pic>
      <p:sp>
        <p:nvSpPr>
          <p:cNvPr id="3" name="Oval 2"/>
          <p:cNvSpPr/>
          <p:nvPr/>
        </p:nvSpPr>
        <p:spPr>
          <a:xfrm>
            <a:off x="5029200" y="1371600"/>
            <a:ext cx="3886200" cy="426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u="sng" dirty="0" smtClean="0"/>
              <a:t>The Berlin Airlift</a:t>
            </a:r>
          </a:p>
          <a:p>
            <a:pPr algn="ctr"/>
            <a:endParaRPr lang="en-US" sz="2800" b="1" u="sng" dirty="0" smtClean="0"/>
          </a:p>
          <a:p>
            <a:pPr algn="ctr"/>
            <a:r>
              <a:rPr lang="en-US" sz="2800" b="1" u="sng" dirty="0" smtClean="0"/>
              <a:t>May 1949</a:t>
            </a:r>
            <a:endParaRPr lang="en-US" sz="2800" dirty="0" smtClean="0"/>
          </a:p>
          <a:p>
            <a:pPr algn="ctr">
              <a:buFontTx/>
              <a:buChar char="-"/>
            </a:pPr>
            <a:r>
              <a:rPr lang="en-US" sz="2800" b="1" dirty="0" smtClean="0"/>
              <a:t>USSR takes down the blockade…</a:t>
            </a:r>
          </a:p>
          <a:p>
            <a:pPr algn="ctr">
              <a:buFontTx/>
              <a:buChar char="-"/>
            </a:pPr>
            <a:r>
              <a:rPr lang="en-US" sz="2800" b="1" u="sng" dirty="0" smtClean="0"/>
              <a:t>CONTAINMENT wins</a:t>
            </a:r>
            <a:r>
              <a:rPr lang="en-US" sz="2800" b="1" dirty="0" smtClean="0"/>
              <a:t>!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Story #2:  </a:t>
            </a:r>
            <a:br>
              <a:rPr lang="en-US" dirty="0" smtClean="0"/>
            </a:br>
            <a:r>
              <a:rPr lang="en-US" b="1" u="sng" dirty="0" smtClean="0"/>
              <a:t>The Berlin Wall</a:t>
            </a:r>
            <a:br>
              <a:rPr lang="en-US" b="1" u="sng" dirty="0" smtClean="0"/>
            </a:br>
            <a:r>
              <a:rPr lang="en-US" b="1" u="sng" dirty="0" smtClean="0"/>
              <a:t> (1961-1989)</a:t>
            </a:r>
            <a:endParaRPr lang="en-US" b="1" u="sng" dirty="0"/>
          </a:p>
        </p:txBody>
      </p:sp>
      <p:pic>
        <p:nvPicPr>
          <p:cNvPr id="1026" name="Picture 2" descr="http://www.algonet.se/%7Egiljotin/bilder/b_mur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76400"/>
            <a:ext cx="6781800" cy="4992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1"/>
            <a:ext cx="7772400" cy="762000"/>
          </a:xfrm>
        </p:spPr>
        <p:txBody>
          <a:bodyPr/>
          <a:lstStyle/>
          <a:p>
            <a:r>
              <a:rPr lang="en-US" dirty="0" smtClean="0"/>
              <a:t>Crisis in Berlin (1945-1989)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990600"/>
            <a:ext cx="8763000" cy="58674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b="1" u="sng" dirty="0" smtClean="0">
                <a:solidFill>
                  <a:schemeClr val="tx1"/>
                </a:solidFill>
              </a:rPr>
              <a:t>Feb 1945 </a:t>
            </a:r>
            <a:r>
              <a:rPr lang="en-US" dirty="0" smtClean="0">
                <a:solidFill>
                  <a:schemeClr val="tx1"/>
                </a:solidFill>
              </a:rPr>
              <a:t>– Yalta Conference Divided Germany into 4 occupied zones.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b="1" u="sng" dirty="0" smtClean="0">
                <a:solidFill>
                  <a:schemeClr val="tx1"/>
                </a:solidFill>
              </a:rPr>
              <a:t>July 1945 </a:t>
            </a:r>
            <a:r>
              <a:rPr lang="en-US" dirty="0" smtClean="0">
                <a:solidFill>
                  <a:schemeClr val="tx1"/>
                </a:solidFill>
              </a:rPr>
              <a:t>– Potsdam, USA &amp; USSR fight about whether Germany should pay reparations.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b="1" u="sng" dirty="0" smtClean="0">
                <a:solidFill>
                  <a:schemeClr val="tx1"/>
                </a:solidFill>
              </a:rPr>
              <a:t>June 1947- July 1948</a:t>
            </a:r>
            <a:r>
              <a:rPr lang="en-US" dirty="0" smtClean="0">
                <a:solidFill>
                  <a:schemeClr val="tx1"/>
                </a:solidFill>
              </a:rPr>
              <a:t>:  USSR </a:t>
            </a:r>
            <a:r>
              <a:rPr lang="en-US" b="1" u="sng" dirty="0" smtClean="0">
                <a:solidFill>
                  <a:schemeClr val="tx1"/>
                </a:solidFill>
              </a:rPr>
              <a:t>blockades</a:t>
            </a:r>
            <a:r>
              <a:rPr lang="en-US" dirty="0" smtClean="0">
                <a:solidFill>
                  <a:schemeClr val="tx1"/>
                </a:solidFill>
              </a:rPr>
              <a:t> West Berlin…USA begins </a:t>
            </a:r>
            <a:r>
              <a:rPr lang="en-US" b="1" u="sng" dirty="0" smtClean="0">
                <a:solidFill>
                  <a:schemeClr val="tx1"/>
                </a:solidFill>
              </a:rPr>
              <a:t>airlifting supplies </a:t>
            </a:r>
            <a:r>
              <a:rPr lang="en-US" dirty="0" smtClean="0">
                <a:solidFill>
                  <a:schemeClr val="tx1"/>
                </a:solidFill>
              </a:rPr>
              <a:t>to starving West Berliners.  Eventually the blockade comes down.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b="1" u="sng" dirty="0" smtClean="0">
                <a:solidFill>
                  <a:schemeClr val="tx1"/>
                </a:solidFill>
              </a:rPr>
              <a:t>August 1961-  </a:t>
            </a:r>
            <a:r>
              <a:rPr lang="en-US" dirty="0" smtClean="0">
                <a:solidFill>
                  <a:schemeClr val="tx1"/>
                </a:solidFill>
              </a:rPr>
              <a:t>The East Germany (communist) Government builds </a:t>
            </a: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b="1" u="sng" dirty="0" smtClean="0">
                <a:solidFill>
                  <a:schemeClr val="tx1"/>
                </a:solidFill>
              </a:rPr>
              <a:t>Berlin </a:t>
            </a:r>
            <a:r>
              <a:rPr lang="en-US" b="1" u="sng" dirty="0" smtClean="0">
                <a:solidFill>
                  <a:schemeClr val="tx1"/>
                </a:solidFill>
              </a:rPr>
              <a:t>W</a:t>
            </a:r>
            <a:r>
              <a:rPr lang="en-US" b="1" u="sng" dirty="0" smtClean="0">
                <a:solidFill>
                  <a:schemeClr val="tx1"/>
                </a:solidFill>
              </a:rPr>
              <a:t>all </a:t>
            </a:r>
            <a:r>
              <a:rPr lang="en-US" dirty="0" smtClean="0">
                <a:solidFill>
                  <a:schemeClr val="tx1"/>
                </a:solidFill>
              </a:rPr>
              <a:t>to stop East Germans from leaving.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Germany would remain a divided nation until </a:t>
            </a:r>
            <a:r>
              <a:rPr lang="en-US" b="1" u="sng" dirty="0" smtClean="0">
                <a:solidFill>
                  <a:schemeClr val="tx1"/>
                </a:solidFill>
              </a:rPr>
              <a:t>1989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beginning </a:t>
            </a:r>
            <a:r>
              <a:rPr lang="en-US" dirty="0" smtClean="0"/>
              <a:t>years of the Cold War</a:t>
            </a:r>
            <a:br>
              <a:rPr lang="en-US" dirty="0" smtClean="0"/>
            </a:br>
            <a:r>
              <a:rPr lang="en-US" dirty="0" smtClean="0"/>
              <a:t>…who </a:t>
            </a:r>
            <a:r>
              <a:rPr lang="en-US" dirty="0" smtClean="0"/>
              <a:t>was in charge?</a:t>
            </a:r>
            <a:endParaRPr lang="en-US" dirty="0"/>
          </a:p>
        </p:txBody>
      </p:sp>
      <p:pic>
        <p:nvPicPr>
          <p:cNvPr id="1026" name="Picture 2" descr="http://upload.wikimedia.org/wikipedia/commons/thumb/9/92/Harry-truman.jpg/220px-Harry-tru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143000"/>
            <a:ext cx="2095500" cy="2676525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thumb/6/63/Dwight_D._Eisenhower,_official_photo_portrait,_May_29,_1959.jpg/220px-Dwight_D._Eisenhower,_official_photo_portrait,_May_29,_19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7100" y="1200149"/>
            <a:ext cx="2095500" cy="2609851"/>
          </a:xfrm>
          <a:prstGeom prst="rect">
            <a:avLst/>
          </a:prstGeom>
          <a:noFill/>
        </p:spPr>
      </p:pic>
      <p:sp>
        <p:nvSpPr>
          <p:cNvPr id="1030" name="AutoShape 6" descr="data:image/jpeg;base64,/9j/4AAQSkZJRgABAQAAAQABAAD/2wCEAAkGBwgHBgkIBwgKCgkLDRYPDQwMDRsUFRAWIB0iIiAdHx8kKDQsJCYxJx8fLT0tMTU3Ojo6Iys/RD84QzQ5OjcBCgoKDQwNGg8PGjclHyU3Nzc3Nzc3Nzc3Nzc3Nzc3Nzc3Nzc3Nzc3Nzc3Nzc3Nzc3Nzc3Nzc3Nzc3Nzc3Nzc3N//AABEIAJ8AgwMBIgACEQEDEQH/xAAcAAABBQEBAQAAAAAAAAAAAAAAAQMEBQYHAgj/xABEEAABAwMCAgYGBgYJBQAAAAABAAIDBAUREiEGMRMiQVFhcQcygZGhsRQVM3LB0SMlQmKC8CRDUlNjwuHx8iY0RHOy/8QAGgEAAgMBAQAAAAAAAAAAAAAAAAQBAgMFBv/EACMRAAICAgICAwADAAAAAAAAAAABAhEDIRIxBEEFUXETQmH/2gAMAwEAAhEDEQA/AOU8RO1XabHZgKGFIvTg67VBH9tR29nmmTD+paXvP9F3/qwrivJ+pWAnmGqnvZyabwYFZVkgFphB3yG/JEujK9FxwoM2Fn/sdv7VXX+ONlmkAOp/SN3PmrDhB36kHfrefiotbSx1cBhdI4ufJk4G+x5Ds7uaynpo2htUYtrXGYBrSXZ2AHNbCso5pammnDRgAasuAwmoo6WikHQMb0mwa5pycd5Pb8EsnSnLnhpLiQ2QgkNHkOxVeWuizx8uyiu9uqY6p8ghc6Fxzqbh3yXuhx09ID2sIV3HUUdNGdeh07iCTERhoPZqHPyWbqqssq+khaGPY853yMq8JtvYThqkM17dFdM3ucrPiho1Uj+x0f4Koqp3VM75XNAc4b4V1xGNVBQvHa3GfYtPRX2hiQ6uHWfuyhdV9HcTW2KmH+A0n2kkrkxdnh4gdkoXXuEnto7VCx/VMVvjkd7t0r5LrJAa8ZPjKiv4yqhUXFtMD1IBg+ZWblOqHrcwpM0rqiolncTl7i7fvRS05qapkWM6j1vJcyb5z/T1GOKw4a+kX9ttsAoIembmQtyfbukUw+ZHsQuksMaOA/LnZxa4O1V07u+Q/NeY9yPNJKdU73d7ifinqNpdNA3vcPmmjmPUSwvQ2g+6FNrG/qymf2aQFH4hbp6IdzQnqs/qej/eGfipkYLpFxwrIIrVCXHquMufevFwq/otuEkbWtfO7GTthn5lR7Q4NstFqxpdLI1wPIgqDxFXMlfS02h+qM5c9/dtjHcssm2hjH0yQ10dLGJat7GyP2wRg4x2pj63aHABrWjJblp3I7FU108s1c57TqbqOMdqm0tnqans3xnSsmopbZslN6SK+veCdTXE5Ocl2SoeC4kgZPM4WrpeDppCele7nhoaFbRWGlt8Dw2Jusj7Q7kqr8mEVSNI+NN7ZiKen6PRNUs/RZwcHkrS7SRz2OlfHyZJoxnOMf6YVZc5D0749OkA8kkby62ys/ZErT7cFNRdoWktkqmZ0tikYObp2ge0hdGulQ6nm6GIkMNKI3eWR+S59YwZIRC0Ek1UZAH3gttc367hLuCWN0n3rm+dJ/yQo6/xME3K/shHqvaewq/4fpMxT1RHW+zZ+KoTh0WefctpSQfRLdA1vNoyfM7lZ+NDlO/o6HyWbhi4r2NbDYndKn5IeuSz1TuELo0efr/Tg+5dnxVhaoy+tgaOw5Ve1W9h3rmHublboVm9Dl9yQ5x5Nk0/BPXc9HSUcY5NgacKLfn7aP8AFc5O36TanaObYWhEjOK0ifbajoLNQO0tdipIwTzzkfitNwxQ225GeSvo455hJqa+QnPzWTkhkZYaJoHX6ZrgMb7lbng22S0NZdJazU0RzhjWu7P2v8wS+fob8bs0cVDRFrQaKnIb6oMY2SyUdNyFPG3t2GFGr7rDSsc4CLwD5NOfJRrbcH3OKocwdGYdsag7dJPR0okuop4o2ANyXdw3WbvMMjYcHYk7BOU9wrK6omPQ1LmRF36OmaBnAyTqO3s3VZcbr9JcwRxVUIcf/Ij05wVRxvYcqdGBvMUkNfIyTzb4hNRbU0w8W/itZxJbmT2/pQP07Nx5KvNqdTcPvfJgSaOlIxuNxsfYnseZcVYjkwu2kO+j+nbUXHrbsiPSe7kr5461S/mXSEjy3VZwDI2C3XOU8wWjPdsVbPaGtABBbpHLySHkycszv1o63xkeMf0kWOkFTWxscOozru9i2EjcUOSOZVLw7TllJLUn+sOgDwH+qvpmufTMc/Ydqc8WHGF/Yv8AI5eebiukRo5S1gGM47UJAGtGC+PPiUJk55wUK+4aj1VRyM9VUTOa0/CzCHSv8lohXIVt93OdvtXDZOX1uZtuyNnyTN2dr045GR5Uy846bSO1kefcokUT0i2uEgl4finaN2mMj2FdKtzIi18Q6scjWyBx7c9vyXM5Gf8ASjxyAY0/ELc8O1gqKGCN4IkZG3B72kfml/IT0OeJJW0xKnh9kc4MFNSyO1ahLK3U8Hvyp8VM+no5dJBaMtLsYyeZ2CmNkc1pAHW8FUXSC7SOkbTVMQp+iwGYOSUmdJaItuhEsssJ1xD12uacZ3Ut1DR0uqZ7XSSd8js4VLR0Nxp6tpmMgbHu1z3DAHsV3WOEkLsHOypWizox95ldUPkPJpJ0+AUa/vZFYah2nT0zWY8ST/PsCl3IMExDcANCx1+ub62SOAZbDTtDA3OcuHNy1wxcmL5pcbIdNX1dJHJHTVEkTJPXaw7O809HerixuG1b8DvAP4KAhPcIt7Qopzj02XsXF9/ihEUdxeGDk3S3A+C9njXiLRo+s5dPdpb+Sz6FZKitt7Zcu4rvjjl1zmz91v5JVSIUkbHI+Y81rLANFHO7l4+xZSP1h5rV2/8AR2mQ97SVZC2UpLhjo4MZzl2VOubf6U/J/u//AJVXUOL3xtP7IKs7tNFDVva8gnEZxzPqokivpFuQZOEn/dbn3rR8OziIUxA9aFoJ7QMLBu4g02j6ujpm4OzpHO8e4KKOILq2JsTK2RjGt0hseG7eYGVXJDkjfFcXZ258pDA5oyfmoT317ectLTMxnLsvPl2fBYjhPiueoEVvrOkknH2cmxLgN8HvOPet/SSU9ZC18jmyxuGxHJc/JFxdHWxzUlaKKtdJKSReJHyHbEUYA9xynHltHbsyTPkka3GXnfy2VjUtoaVpc2KNmO3SFgOI77rqjBT9YDYAHms1Ft0XySSVs83WrJkLWYdI4HAHZ4lZTNN9JeJzK0aju0B3w2WkoaOSUta/rVdSQ0DHqZ/nJ8lknnL3EHIJO/enPGVXQhnt1Ze0Vmorg7RR3CN0h9WN40PPkDz9mVKHB1U4bHkdyAswDggjYjcHuVxRcT3SlGnpzI3l1zk4806pJ9iji/RYs4Kq3k6ZG7c8p6PgSqeCOlbnwVceKq0knKYl4kuT/UqHsHZg8lL4kJSLk8B1P9+0eBISLMPr6x7i59XOXHmdZQqcol+EjxTjMzB4rWHDLM4DmW4WWoG6quMDuPyWlrn6LYGjtIQjDN2ZysOlw7HDYKM52Tk817qjqlx3JpT7NoKoglQgKCw9RyOgqoZmEh8Tw9pHMEHK6ZxNb66hd9MtM0gp6qJtQwg4EjXDOQO/sK5jEcOC+hvR39H4k9HVFT3EkCkL4RIOqWBpOlwP3cZ8kvng6tGmKfF0+jjkjLpUuH0qqLG9vWLne5P09AxmlsMZMjiAHuGXE/mtI2KzXW+Morff6XEsnRsklp5Gaj2Y6unfv1LUUnD0dhmf1XPrBsZX7kD93HIJdRnJ70NcscVa2zIXWkHDfDlTWVX/AH1Q0wQt5mIvG/8AFpz5LmS2XpLuf0q8Mo2EaKNuCB/bdgn4Y+KxychFRVIUnJydsRKhCuVBCEIAEIQqklhZG6q0HG+klW94e5lE3UMb7eKr+HWgzzPJwGx8+7dRrpVuqKp+mRxiBw1pOQB4LRMXlHlMhvOXEpEiVVNkAShIhSB7au1ejUzzejW509JgyvkliAJwAXNBBz7SuKNK6T6MbjLBYOIIzK1sEELqktI/aMbmjfuVcitBHspeBuH/AK/rHSSanwQluY2HDnuI2HgNv9l3F9M+Kgay6S6pYYiTLnJ0gdp78cyuQeh+5ut/FcTRvHPCWPaewjkfn71vfS9c30NoqGRvex8jdGWOIIycfLKxknaRaL0cJuU5q6+oqCSTLI5+/iVFXp56xPevC3RAIQhAAhCFBKBCEKLAdEz4mOjY46X41Y7cJpK5IrMqCVIhBIqEJEAKDutRw3UOg4W4r0OwXU1Oz2OmAPwWWCsaCtZT2y60zzg1UUTW+JbK13yBUSBE7gypNNxHQvBxmTQfJwx+K3Xpxrc1NLTg/aOc8+Tf+S5lbJTFcKZ4OHNmYc/xBbL0zTmTi1sedoqZhH8WT+SPaIXRgykQkVgBCEKCwIQhQAIQhRQAhCFJAIQhAAlSJVICBKhCAHKUn6TDjn0jfmrvju5su3FdwqoXaodYijPeGANz8CVQBIUEAUIQgkEJ6qpaikl6Oqgkhk0h2mRpaS08jg9iZQAiVCFAAhCEEghCVQQBGMeKGjOyHjkhpwVICIQhSAJUiEAKkQhAAtBwjebdYqqWtr7aa+cM007HOAY0nOonIO+MY2ON1n0KHsDU8XccV/FEbYKmnpooGuDmtDdb2nwedx5DAWWQhFACEIRZNAhIhVJP/9k="/>
          <p:cNvSpPr>
            <a:spLocks noChangeAspect="1" noChangeArrowheads="1"/>
          </p:cNvSpPr>
          <p:nvPr/>
        </p:nvSpPr>
        <p:spPr bwMode="auto">
          <a:xfrm>
            <a:off x="155575" y="-723900"/>
            <a:ext cx="1247775" cy="1514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http://upload.wikimedia.org/wikipedia/commons/thumb/6/6e/JohnFK.png/220px-JohnF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0300" y="1219200"/>
            <a:ext cx="2095500" cy="2562226"/>
          </a:xfrm>
          <a:prstGeom prst="rect">
            <a:avLst/>
          </a:prstGeom>
          <a:noFill/>
        </p:spPr>
      </p:pic>
      <p:sp>
        <p:nvSpPr>
          <p:cNvPr id="9" name="Oval 8"/>
          <p:cNvSpPr/>
          <p:nvPr/>
        </p:nvSpPr>
        <p:spPr>
          <a:xfrm>
            <a:off x="533400" y="3124200"/>
            <a:ext cx="24384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Truman</a:t>
            </a:r>
          </a:p>
          <a:p>
            <a:pPr algn="ctr"/>
            <a:r>
              <a:rPr lang="en-US" sz="2000" b="1" dirty="0" smtClean="0"/>
              <a:t>(1945-1953)</a:t>
            </a:r>
            <a:endParaRPr lang="en-US" sz="2000" b="1" dirty="0"/>
          </a:p>
        </p:txBody>
      </p:sp>
      <p:sp>
        <p:nvSpPr>
          <p:cNvPr id="10" name="Oval 9"/>
          <p:cNvSpPr/>
          <p:nvPr/>
        </p:nvSpPr>
        <p:spPr>
          <a:xfrm>
            <a:off x="3352800" y="3200400"/>
            <a:ext cx="24384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Eisenhower</a:t>
            </a:r>
          </a:p>
          <a:p>
            <a:pPr algn="ctr"/>
            <a:r>
              <a:rPr lang="en-US" sz="2000" b="1" dirty="0" smtClean="0"/>
              <a:t>(1953-1961)</a:t>
            </a:r>
            <a:endParaRPr lang="en-US" sz="2000" b="1" dirty="0"/>
          </a:p>
        </p:txBody>
      </p:sp>
      <p:sp>
        <p:nvSpPr>
          <p:cNvPr id="11" name="Oval 10"/>
          <p:cNvSpPr/>
          <p:nvPr/>
        </p:nvSpPr>
        <p:spPr>
          <a:xfrm>
            <a:off x="6096000" y="3200400"/>
            <a:ext cx="24384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Kennedy</a:t>
            </a:r>
          </a:p>
          <a:p>
            <a:pPr algn="ctr"/>
            <a:r>
              <a:rPr lang="en-US" sz="2000" b="1" dirty="0" smtClean="0"/>
              <a:t>(1961-1963)</a:t>
            </a:r>
            <a:endParaRPr lang="en-US" sz="2000" b="1" dirty="0"/>
          </a:p>
        </p:txBody>
      </p:sp>
      <p:pic>
        <p:nvPicPr>
          <p:cNvPr id="1034" name="Picture 10" descr="http://upload.wikimedia.org/wikipedia/commons/thumb/b/b4/StalinPortrait.jpg/220px-StalinPortrai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3505200"/>
            <a:ext cx="2095500" cy="3000376"/>
          </a:xfrm>
          <a:prstGeom prst="rect">
            <a:avLst/>
          </a:prstGeom>
          <a:noFill/>
        </p:spPr>
      </p:pic>
      <p:pic>
        <p:nvPicPr>
          <p:cNvPr id="1036" name="Picture 12" descr="https://encrypted-tbn1.gstatic.com/images?q=tbn:ANd9GcSPuSudHpq732QzmcMxUg5GHgQCCjoVJKqvTxG2N0EvhsTn2c7Cn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05400" y="3581400"/>
            <a:ext cx="2133600" cy="2979929"/>
          </a:xfrm>
          <a:prstGeom prst="rect">
            <a:avLst/>
          </a:prstGeom>
          <a:noFill/>
        </p:spPr>
      </p:pic>
      <p:sp>
        <p:nvSpPr>
          <p:cNvPr id="12" name="Oval 11"/>
          <p:cNvSpPr/>
          <p:nvPr/>
        </p:nvSpPr>
        <p:spPr>
          <a:xfrm>
            <a:off x="1828800" y="5791200"/>
            <a:ext cx="2438400" cy="8382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Stalin</a:t>
            </a:r>
          </a:p>
          <a:p>
            <a:pPr algn="ctr"/>
            <a:r>
              <a:rPr lang="en-US" sz="2000" b="1" dirty="0" smtClean="0"/>
              <a:t>(1922-1953)</a:t>
            </a:r>
            <a:endParaRPr lang="en-US" sz="2000" b="1" dirty="0"/>
          </a:p>
        </p:txBody>
      </p:sp>
      <p:sp>
        <p:nvSpPr>
          <p:cNvPr id="13" name="Oval 12"/>
          <p:cNvSpPr/>
          <p:nvPr/>
        </p:nvSpPr>
        <p:spPr>
          <a:xfrm>
            <a:off x="4953000" y="5791200"/>
            <a:ext cx="2438400" cy="8382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Khrushchev</a:t>
            </a:r>
          </a:p>
          <a:p>
            <a:pPr algn="ctr"/>
            <a:r>
              <a:rPr lang="en-US" sz="2000" b="1" dirty="0" smtClean="0"/>
              <a:t>(1953-1964)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Story #1:  </a:t>
            </a:r>
            <a:br>
              <a:rPr lang="en-US" dirty="0" smtClean="0"/>
            </a:br>
            <a:r>
              <a:rPr lang="en-US" b="1" u="sng" dirty="0" smtClean="0"/>
              <a:t>The Berlin Blockade and Airlift</a:t>
            </a:r>
            <a:br>
              <a:rPr lang="en-US" b="1" u="sng" dirty="0" smtClean="0"/>
            </a:br>
            <a:r>
              <a:rPr lang="en-US" b="1" u="sng" dirty="0" smtClean="0"/>
              <a:t> (1948-1949)</a:t>
            </a:r>
            <a:endParaRPr lang="en-US" b="1" u="sng" dirty="0"/>
          </a:p>
        </p:txBody>
      </p:sp>
      <p:pic>
        <p:nvPicPr>
          <p:cNvPr id="16386" name="Picture 2" descr="https://encrypted-tbn1.gstatic.com/images?q=tbn:ANd9GcRnAXUDfk9rYkkDFhGFxKHxOT9Yk441BYXUOO8cca3OwwNT-LhP0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28800"/>
            <a:ext cx="7315200" cy="49653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Berlin Blockade and Airlift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(June 24, 1948 – May 12, 1949)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28600" y="1600200"/>
            <a:ext cx="3886200" cy="297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Q:  Why did the USSR blockade all the roads/railroads into West Berlin?</a:t>
            </a:r>
            <a:endParaRPr lang="en-US" sz="2800" b="1" dirty="0"/>
          </a:p>
        </p:txBody>
      </p:sp>
      <p:sp>
        <p:nvSpPr>
          <p:cNvPr id="5" name="Oval 4"/>
          <p:cNvSpPr/>
          <p:nvPr/>
        </p:nvSpPr>
        <p:spPr>
          <a:xfrm>
            <a:off x="4114800" y="1447800"/>
            <a:ext cx="4800600" cy="541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A: </a:t>
            </a:r>
            <a:r>
              <a:rPr lang="en-US" sz="2800" dirty="0" smtClean="0"/>
              <a:t>Because the </a:t>
            </a:r>
          </a:p>
          <a:p>
            <a:pPr algn="ctr"/>
            <a:r>
              <a:rPr lang="en-US" sz="2800" b="1" u="sng" dirty="0" smtClean="0"/>
              <a:t>USA</a:t>
            </a:r>
            <a:r>
              <a:rPr lang="en-US" sz="2800" dirty="0" smtClean="0"/>
              <a:t>, </a:t>
            </a:r>
            <a:r>
              <a:rPr lang="en-US" sz="2800" b="1" u="sng" dirty="0" smtClean="0"/>
              <a:t>GB</a:t>
            </a:r>
            <a:r>
              <a:rPr lang="en-US" sz="2800" dirty="0" smtClean="0"/>
              <a:t>, and </a:t>
            </a:r>
            <a:r>
              <a:rPr lang="en-US" sz="2800" b="1" u="sng" dirty="0" smtClean="0"/>
              <a:t>France</a:t>
            </a:r>
            <a:r>
              <a:rPr lang="en-US" sz="2800" dirty="0" smtClean="0"/>
              <a:t> had reunited their portions of </a:t>
            </a:r>
            <a:r>
              <a:rPr lang="en-US" sz="2800" b="1" u="sng" dirty="0" smtClean="0"/>
              <a:t>Germany/Berlin</a:t>
            </a:r>
            <a:r>
              <a:rPr lang="en-US" sz="2800" dirty="0" smtClean="0"/>
              <a:t> and we allowing the nation to be free and to rebuild their economy.</a:t>
            </a:r>
          </a:p>
          <a:p>
            <a:pPr algn="ctr"/>
            <a:r>
              <a:rPr lang="en-US" sz="2800" dirty="0" smtClean="0"/>
              <a:t>Stalin did not like this!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tempimage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589360"/>
            <a:ext cx="4214813" cy="430745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35845" name="Picture 5" descr="tempimage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8697" y="696516"/>
            <a:ext cx="4265042" cy="413556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35846" name="Line 6"/>
          <p:cNvSpPr>
            <a:spLocks noChangeShapeType="1"/>
          </p:cNvSpPr>
          <p:nvPr/>
        </p:nvSpPr>
        <p:spPr bwMode="auto">
          <a:xfrm flipH="1">
            <a:off x="2428875" y="1285875"/>
            <a:ext cx="0" cy="1875234"/>
          </a:xfrm>
          <a:prstGeom prst="line">
            <a:avLst/>
          </a:prstGeom>
          <a:noFill/>
          <a:ln w="63500">
            <a:solidFill>
              <a:srgbClr val="00FF00"/>
            </a:solidFill>
            <a:round/>
            <a:headEnd/>
            <a:tailEnd/>
          </a:ln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5847" name="Line 7"/>
          <p:cNvSpPr>
            <a:spLocks noChangeShapeType="1"/>
          </p:cNvSpPr>
          <p:nvPr/>
        </p:nvSpPr>
        <p:spPr bwMode="auto">
          <a:xfrm flipH="1">
            <a:off x="821531" y="3589735"/>
            <a:ext cx="964406" cy="1821656"/>
          </a:xfrm>
          <a:prstGeom prst="line">
            <a:avLst/>
          </a:prstGeom>
          <a:noFill/>
          <a:ln w="98425">
            <a:solidFill>
              <a:srgbClr val="FF6600"/>
            </a:solidFill>
            <a:round/>
            <a:headEnd/>
            <a:tailEnd type="triangle" w="med" len="med"/>
          </a:ln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>
            <a:off x="2857500" y="3643313"/>
            <a:ext cx="803672" cy="1768078"/>
          </a:xfrm>
          <a:prstGeom prst="line">
            <a:avLst/>
          </a:prstGeom>
          <a:noFill/>
          <a:ln w="98425">
            <a:solidFill>
              <a:srgbClr val="FF6600"/>
            </a:solidFill>
            <a:round/>
            <a:headEnd/>
            <a:tailEnd type="triangle" w="med" len="med"/>
          </a:ln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5849" name="Oval 9"/>
          <p:cNvSpPr>
            <a:spLocks noChangeArrowheads="1"/>
          </p:cNvSpPr>
          <p:nvPr/>
        </p:nvSpPr>
        <p:spPr bwMode="auto">
          <a:xfrm>
            <a:off x="285750" y="5572125"/>
            <a:ext cx="2089547" cy="1071563"/>
          </a:xfrm>
          <a:prstGeom prst="ellipse">
            <a:avLst/>
          </a:prstGeom>
          <a:solidFill>
            <a:schemeClr val="bg1"/>
          </a:solidFill>
          <a:ln w="63500">
            <a:solidFill>
              <a:srgbClr val="000000"/>
            </a:solidFill>
            <a:round/>
            <a:headEnd/>
            <a:tailEnd/>
          </a:ln>
        </p:spPr>
        <p:txBody>
          <a:bodyPr wrap="none" lIns="64291" tIns="32146" rIns="64291" bIns="32146" anchor="ctr"/>
          <a:lstStyle/>
          <a:p>
            <a:pPr algn="ctr"/>
            <a:r>
              <a:rPr lang="en-US" sz="2500" dirty="0"/>
              <a:t>WEST</a:t>
            </a:r>
          </a:p>
          <a:p>
            <a:pPr algn="ctr"/>
            <a:r>
              <a:rPr lang="en-US" sz="2500" dirty="0"/>
              <a:t>Germany</a:t>
            </a:r>
          </a:p>
        </p:txBody>
      </p:sp>
      <p:sp>
        <p:nvSpPr>
          <p:cNvPr id="35850" name="Oval 10"/>
          <p:cNvSpPr>
            <a:spLocks noChangeArrowheads="1"/>
          </p:cNvSpPr>
          <p:nvPr/>
        </p:nvSpPr>
        <p:spPr bwMode="auto">
          <a:xfrm>
            <a:off x="2482453" y="5572125"/>
            <a:ext cx="2089547" cy="1071563"/>
          </a:xfrm>
          <a:prstGeom prst="ellipse">
            <a:avLst/>
          </a:prstGeom>
          <a:solidFill>
            <a:schemeClr val="bg1"/>
          </a:solidFill>
          <a:ln w="63500">
            <a:solidFill>
              <a:srgbClr val="000000"/>
            </a:solidFill>
            <a:round/>
            <a:headEnd/>
            <a:tailEnd/>
          </a:ln>
        </p:spPr>
        <p:txBody>
          <a:bodyPr wrap="none" lIns="64291" tIns="32146" rIns="64291" bIns="32146" anchor="ctr"/>
          <a:lstStyle/>
          <a:p>
            <a:pPr algn="ctr"/>
            <a:r>
              <a:rPr lang="en-US" sz="2500" dirty="0"/>
              <a:t>EAST</a:t>
            </a:r>
          </a:p>
          <a:p>
            <a:pPr algn="ctr"/>
            <a:r>
              <a:rPr lang="en-US" sz="2500" dirty="0"/>
              <a:t>Germany</a:t>
            </a:r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 flipH="1">
            <a:off x="5393531" y="3536156"/>
            <a:ext cx="964406" cy="1821656"/>
          </a:xfrm>
          <a:prstGeom prst="line">
            <a:avLst/>
          </a:prstGeom>
          <a:noFill/>
          <a:ln w="98425">
            <a:solidFill>
              <a:srgbClr val="FF6600"/>
            </a:solidFill>
            <a:round/>
            <a:headEnd/>
            <a:tailEnd type="triangle" w="med" len="med"/>
          </a:ln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>
            <a:off x="7429500" y="3589734"/>
            <a:ext cx="803672" cy="1768078"/>
          </a:xfrm>
          <a:prstGeom prst="line">
            <a:avLst/>
          </a:prstGeom>
          <a:noFill/>
          <a:ln w="98425">
            <a:solidFill>
              <a:srgbClr val="FF6600"/>
            </a:solidFill>
            <a:round/>
            <a:headEnd/>
            <a:tailEnd type="triangle" w="med" len="med"/>
          </a:ln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5853" name="Oval 13"/>
          <p:cNvSpPr>
            <a:spLocks noChangeArrowheads="1"/>
          </p:cNvSpPr>
          <p:nvPr/>
        </p:nvSpPr>
        <p:spPr bwMode="auto">
          <a:xfrm>
            <a:off x="4857750" y="5518547"/>
            <a:ext cx="2089547" cy="1071563"/>
          </a:xfrm>
          <a:prstGeom prst="ellipse">
            <a:avLst/>
          </a:prstGeom>
          <a:solidFill>
            <a:schemeClr val="bg1"/>
          </a:solidFill>
          <a:ln w="63500">
            <a:solidFill>
              <a:srgbClr val="000000"/>
            </a:solidFill>
            <a:round/>
            <a:headEnd/>
            <a:tailEnd/>
          </a:ln>
        </p:spPr>
        <p:txBody>
          <a:bodyPr wrap="none" lIns="64291" tIns="32146" rIns="64291" bIns="32146" anchor="ctr"/>
          <a:lstStyle/>
          <a:p>
            <a:pPr algn="ctr"/>
            <a:r>
              <a:rPr lang="en-US" sz="2500" dirty="0"/>
              <a:t>WEST</a:t>
            </a:r>
          </a:p>
          <a:p>
            <a:pPr algn="ctr"/>
            <a:r>
              <a:rPr lang="en-US" sz="2500" dirty="0"/>
              <a:t>Berlin</a:t>
            </a:r>
          </a:p>
        </p:txBody>
      </p:sp>
      <p:sp>
        <p:nvSpPr>
          <p:cNvPr id="35854" name="Oval 14"/>
          <p:cNvSpPr>
            <a:spLocks noChangeArrowheads="1"/>
          </p:cNvSpPr>
          <p:nvPr/>
        </p:nvSpPr>
        <p:spPr bwMode="auto">
          <a:xfrm>
            <a:off x="7054453" y="5518547"/>
            <a:ext cx="2089547" cy="1071563"/>
          </a:xfrm>
          <a:prstGeom prst="ellipse">
            <a:avLst/>
          </a:prstGeom>
          <a:solidFill>
            <a:schemeClr val="bg1"/>
          </a:solidFill>
          <a:ln w="63500">
            <a:solidFill>
              <a:srgbClr val="000000"/>
            </a:solidFill>
            <a:round/>
            <a:headEnd/>
            <a:tailEnd/>
          </a:ln>
        </p:spPr>
        <p:txBody>
          <a:bodyPr wrap="none" lIns="64291" tIns="32146" rIns="64291" bIns="32146" anchor="ctr"/>
          <a:lstStyle/>
          <a:p>
            <a:pPr algn="ctr"/>
            <a:r>
              <a:rPr lang="en-US" sz="2500" dirty="0"/>
              <a:t>EAST</a:t>
            </a:r>
          </a:p>
          <a:p>
            <a:pPr algn="ctr"/>
            <a:r>
              <a:rPr lang="en-US" sz="2500" dirty="0"/>
              <a:t>Berlin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800" decel="1000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 animBg="1"/>
      <p:bldP spid="35847" grpId="0" animBg="1"/>
      <p:bldP spid="35848" grpId="0" animBg="1"/>
      <p:bldP spid="35849" grpId="0" animBg="1"/>
      <p:bldP spid="35850" grpId="0" animBg="1"/>
      <p:bldP spid="35851" grpId="0" animBg="1"/>
      <p:bldP spid="35852" grpId="0" animBg="1"/>
      <p:bldP spid="35853" grpId="0" animBg="1"/>
      <p:bldP spid="3585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Berlin Blockade and Airlift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(June 24, 1948 – May 12, 1949)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28600" y="1600200"/>
            <a:ext cx="3886200" cy="297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Q:  People in </a:t>
            </a:r>
            <a:r>
              <a:rPr lang="en-US" sz="2800" b="1" u="sng" dirty="0" smtClean="0"/>
              <a:t>West Berlin</a:t>
            </a:r>
            <a:r>
              <a:rPr lang="en-US" sz="2800" b="1" dirty="0" smtClean="0"/>
              <a:t> are starving and winter </a:t>
            </a:r>
            <a:r>
              <a:rPr lang="en-US" sz="2800" b="1" dirty="0" smtClean="0"/>
              <a:t>is coming…what </a:t>
            </a:r>
            <a:r>
              <a:rPr lang="en-US" sz="2800" b="1" dirty="0" smtClean="0"/>
              <a:t>can the USA do?</a:t>
            </a:r>
            <a:endParaRPr lang="en-US" sz="2800" b="1" dirty="0"/>
          </a:p>
        </p:txBody>
      </p:sp>
      <p:sp>
        <p:nvSpPr>
          <p:cNvPr id="5" name="Oval 4"/>
          <p:cNvSpPr/>
          <p:nvPr/>
        </p:nvSpPr>
        <p:spPr>
          <a:xfrm>
            <a:off x="4114800" y="1447800"/>
            <a:ext cx="4800600" cy="541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A: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b="1" u="sng" dirty="0" smtClean="0"/>
              <a:t>AIRLIFT in supplies</a:t>
            </a:r>
            <a:r>
              <a:rPr lang="en-US" sz="2800" dirty="0" smtClean="0"/>
              <a:t>!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b="1" dirty="0" smtClean="0"/>
              <a:t>Load planes in </a:t>
            </a:r>
          </a:p>
          <a:p>
            <a:pPr algn="ctr"/>
            <a:r>
              <a:rPr lang="en-US" sz="2800" b="1" u="sng" dirty="0" smtClean="0"/>
              <a:t>West Germany</a:t>
            </a:r>
            <a:r>
              <a:rPr lang="en-US" sz="2800" b="1" dirty="0" smtClean="0"/>
              <a:t>…fly into </a:t>
            </a:r>
            <a:r>
              <a:rPr lang="en-US" sz="2800" b="1" u="sng" dirty="0" smtClean="0"/>
              <a:t>West Berlin</a:t>
            </a:r>
            <a:r>
              <a:rPr lang="en-US" sz="2800" b="1" dirty="0" smtClean="0"/>
              <a:t>.  This way we never cross into the USSR’s section.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Containment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 </a:t>
            </a:r>
            <a:r>
              <a:rPr lang="en-US" dirty="0" smtClean="0"/>
              <a:t>Berlin Airlift </a:t>
            </a:r>
            <a:br>
              <a:rPr lang="en-US" dirty="0" smtClean="0"/>
            </a:br>
            <a:r>
              <a:rPr lang="en-US" dirty="0" smtClean="0"/>
              <a:t>(June 24, 1948 – May 12, 1949)</a:t>
            </a:r>
            <a:endParaRPr lang="en-US" dirty="0"/>
          </a:p>
        </p:txBody>
      </p:sp>
      <p:pic>
        <p:nvPicPr>
          <p:cNvPr id="15362" name="Picture 2" descr="http://upload.wikimedia.org/wikipedia/commons/thumb/6/67/BerlinerBlockadeLuftwege.png/310px-BerlinerBlockadeLuftwe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505565"/>
            <a:ext cx="5105400" cy="5352435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76200" y="1676400"/>
            <a:ext cx="3886200" cy="426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u="sng" dirty="0" smtClean="0"/>
              <a:t>The Berlin Airlift</a:t>
            </a:r>
          </a:p>
          <a:p>
            <a:pPr algn="ctr"/>
            <a:endParaRPr lang="en-US" sz="2800" b="1" dirty="0" smtClean="0"/>
          </a:p>
          <a:p>
            <a:pPr algn="ctr"/>
            <a:r>
              <a:rPr lang="en-US" sz="2800" b="1" dirty="0" smtClean="0"/>
              <a:t>USA planes were landing in </a:t>
            </a:r>
          </a:p>
          <a:p>
            <a:pPr algn="ctr"/>
            <a:r>
              <a:rPr lang="en-US" sz="2800" b="1" u="sng" dirty="0" smtClean="0"/>
              <a:t>West Berlin </a:t>
            </a:r>
            <a:r>
              <a:rPr lang="en-US" sz="2800" b="1" dirty="0" smtClean="0"/>
              <a:t>every 4 minutes for 15 months!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upload.wikimedia.org/wikipedia/commons/thumb/d/d8/C-54landingattemplehof.jpg/310px-C-54landingattempleho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638800" cy="5365956"/>
          </a:xfrm>
          <a:prstGeom prst="rect">
            <a:avLst/>
          </a:prstGeom>
          <a:noFill/>
        </p:spPr>
      </p:pic>
      <p:pic>
        <p:nvPicPr>
          <p:cNvPr id="17412" name="Picture 4" descr="http://upload.wikimedia.org/wikipedia/commons/thumb/0/00/Germans-airlift-1948.jpg/220px-Germans-airlift-19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200790"/>
            <a:ext cx="6172200" cy="46572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304</Words>
  <Application>Microsoft Office PowerPoint</Application>
  <PresentationFormat>On-screen Show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Crisis in Berlin (1945-1989)</vt:lpstr>
      <vt:lpstr>Crisis in Berlin (1945-1989)</vt:lpstr>
      <vt:lpstr>In beginning years of the Cold War …who was in charge?</vt:lpstr>
      <vt:lpstr>Story #1:   The Berlin Blockade and Airlift  (1948-1949)</vt:lpstr>
      <vt:lpstr>Berlin Blockade and Airlift (June 24, 1948 – May 12, 1949)</vt:lpstr>
      <vt:lpstr>Slide 6</vt:lpstr>
      <vt:lpstr>Berlin Blockade and Airlift  (June 24, 1948 – May 12, 1949)</vt:lpstr>
      <vt:lpstr>Containment   Berlin Airlift  (June 24, 1948 – May 12, 1949)</vt:lpstr>
      <vt:lpstr>Slide 9</vt:lpstr>
      <vt:lpstr>Slide 10</vt:lpstr>
      <vt:lpstr>Slide 11</vt:lpstr>
      <vt:lpstr>Story #2:   The Berlin Wall  (1961-1989)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Crisis in Berlin (1945-1989)</dc:title>
  <dc:creator>6570-W7</dc:creator>
  <cp:lastModifiedBy>6570-W7</cp:lastModifiedBy>
  <cp:revision>9</cp:revision>
  <dcterms:created xsi:type="dcterms:W3CDTF">2013-01-31T15:42:49Z</dcterms:created>
  <dcterms:modified xsi:type="dcterms:W3CDTF">2013-02-01T15:50:19Z</dcterms:modified>
</cp:coreProperties>
</file>